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23" r:id="rId2"/>
    <p:sldId id="525" r:id="rId3"/>
    <p:sldId id="526" r:id="rId4"/>
    <p:sldId id="527" r:id="rId5"/>
    <p:sldId id="529" r:id="rId6"/>
    <p:sldId id="528" r:id="rId7"/>
    <p:sldId id="531" r:id="rId8"/>
    <p:sldId id="530" r:id="rId9"/>
    <p:sldId id="536" r:id="rId10"/>
    <p:sldId id="535" r:id="rId11"/>
  </p:sldIdLst>
  <p:sldSz cx="9906000" cy="6858000" type="A4"/>
  <p:notesSz cx="7099300" cy="10234613"/>
  <p:defaultTextStyle>
    <a:defPPr>
      <a:defRPr lang="de-DE"/>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28">
          <p15:clr>
            <a:srgbClr val="A4A3A4"/>
          </p15:clr>
        </p15:guide>
        <p15:guide id="2" orient="horz" pos="4272">
          <p15:clr>
            <a:srgbClr val="A4A3A4"/>
          </p15:clr>
        </p15:guide>
        <p15:guide id="3" orient="horz" pos="3840">
          <p15:clr>
            <a:srgbClr val="A4A3A4"/>
          </p15:clr>
        </p15:guide>
        <p15:guide id="4" orient="horz" pos="1056">
          <p15:clr>
            <a:srgbClr val="A4A3A4"/>
          </p15:clr>
        </p15:guide>
        <p15:guide id="5" orient="horz" pos="288">
          <p15:clr>
            <a:srgbClr val="A4A3A4"/>
          </p15:clr>
        </p15:guide>
        <p15:guide id="6" orient="horz" pos="1200">
          <p15:clr>
            <a:srgbClr val="A4A3A4"/>
          </p15:clr>
        </p15:guide>
        <p15:guide id="7" pos="5980">
          <p15:clr>
            <a:srgbClr val="A4A3A4"/>
          </p15:clr>
        </p15:guide>
        <p15:guide id="8" pos="676">
          <p15:clr>
            <a:srgbClr val="A4A3A4"/>
          </p15:clr>
        </p15:guide>
        <p15:guide id="9" pos="3224">
          <p15:clr>
            <a:srgbClr val="A4A3A4"/>
          </p15:clr>
        </p15:guide>
        <p15:guide id="10" pos="34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99"/>
    <a:srgbClr val="000099"/>
    <a:srgbClr val="FF33CC"/>
    <a:srgbClr val="0066FF"/>
    <a:srgbClr val="3366FF"/>
    <a:srgbClr val="0099FF"/>
    <a:srgbClr val="FFCCFF"/>
    <a:srgbClr val="FF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9" autoAdjust="0"/>
  </p:normalViewPr>
  <p:slideViewPr>
    <p:cSldViewPr>
      <p:cViewPr varScale="1">
        <p:scale>
          <a:sx n="150" d="100"/>
          <a:sy n="150" d="100"/>
        </p:scale>
        <p:origin x="3330" y="126"/>
      </p:cViewPr>
      <p:guideLst>
        <p:guide orient="horz" pos="528"/>
        <p:guide orient="horz" pos="4272"/>
        <p:guide orient="horz" pos="3840"/>
        <p:guide orient="horz" pos="1056"/>
        <p:guide orient="horz" pos="288"/>
        <p:guide orient="horz" pos="1200"/>
        <p:guide pos="5980"/>
        <p:guide pos="676"/>
        <p:guide pos="3224"/>
        <p:guide pos="3432"/>
      </p:guideLst>
    </p:cSldViewPr>
  </p:slideViewPr>
  <p:outlineViewPr>
    <p:cViewPr>
      <p:scale>
        <a:sx n="33" d="100"/>
        <a:sy n="33" d="100"/>
      </p:scale>
      <p:origin x="0" y="-677"/>
    </p:cViewPr>
  </p:outlineViewPr>
  <p:notesTextViewPr>
    <p:cViewPr>
      <p:scale>
        <a:sx n="3" d="2"/>
        <a:sy n="3" d="2"/>
      </p:scale>
      <p:origin x="0" y="0"/>
    </p:cViewPr>
  </p:notesTextViewPr>
  <p:sorterViewPr>
    <p:cViewPr varScale="1">
      <p:scale>
        <a:sx n="100" d="100"/>
        <a:sy n="100" d="100"/>
      </p:scale>
      <p:origin x="0" y="-2909"/>
    </p:cViewPr>
  </p:sorterViewPr>
  <p:notesViewPr>
    <p:cSldViewPr>
      <p:cViewPr varScale="1">
        <p:scale>
          <a:sx n="76" d="100"/>
          <a:sy n="76" d="100"/>
        </p:scale>
        <p:origin x="-2172" y="-84"/>
      </p:cViewPr>
      <p:guideLst>
        <p:guide orient="horz" pos="3224"/>
        <p:guide pos="2236"/>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en-US"/>
          </a:p>
        </p:txBody>
      </p:sp>
      <p:sp>
        <p:nvSpPr>
          <p:cNvPr id="86019"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en-US"/>
          </a:p>
        </p:txBody>
      </p:sp>
      <p:sp>
        <p:nvSpPr>
          <p:cNvPr id="86020"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en-US"/>
          </a:p>
        </p:txBody>
      </p:sp>
      <p:sp>
        <p:nvSpPr>
          <p:cNvPr id="86021"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E36622B0-9380-4DEF-A13B-BB0E767F3583}" type="slidenum">
              <a:rPr lang="de-DE" altLang="en-US"/>
              <a:pPr>
                <a:defRPr/>
              </a:pPr>
              <a:t>‹Nr.›</a:t>
            </a:fld>
            <a:endParaRPr lang="de-DE" altLang="en-US"/>
          </a:p>
        </p:txBody>
      </p:sp>
    </p:spTree>
    <p:extLst>
      <p:ext uri="{BB962C8B-B14F-4D97-AF65-F5344CB8AC3E}">
        <p14:creationId xmlns:p14="http://schemas.microsoft.com/office/powerpoint/2010/main" val="3590264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en-US"/>
          </a:p>
        </p:txBody>
      </p:sp>
      <p:sp>
        <p:nvSpPr>
          <p:cNvPr id="83971"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en-US"/>
          </a:p>
        </p:txBody>
      </p:sp>
      <p:sp>
        <p:nvSpPr>
          <p:cNvPr id="3076" name="Rectangle 4"/>
          <p:cNvSpPr>
            <a:spLocks noGrp="1" noRot="1" noChangeAspect="1" noChangeArrowheads="1" noTextEdit="1"/>
          </p:cNvSpPr>
          <p:nvPr>
            <p:ph type="sldImg" idx="2"/>
          </p:nvPr>
        </p:nvSpPr>
        <p:spPr bwMode="auto">
          <a:xfrm>
            <a:off x="231775" y="684213"/>
            <a:ext cx="6635750" cy="45942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3" name="Rectangle 5"/>
          <p:cNvSpPr>
            <a:spLocks noGrp="1" noChangeArrowheads="1"/>
          </p:cNvSpPr>
          <p:nvPr>
            <p:ph type="body" sz="quarter" idx="3"/>
          </p:nvPr>
        </p:nvSpPr>
        <p:spPr bwMode="auto">
          <a:xfrm>
            <a:off x="709613" y="5521325"/>
            <a:ext cx="5680075"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en-US" noProof="0"/>
              <a:t>Textmasterformate durch Klicken bearbeiten</a:t>
            </a:r>
          </a:p>
          <a:p>
            <a:pPr lvl="1"/>
            <a:r>
              <a:rPr lang="de-DE" altLang="en-US" noProof="0"/>
              <a:t>Zweite Ebene</a:t>
            </a:r>
          </a:p>
          <a:p>
            <a:pPr lvl="2"/>
            <a:r>
              <a:rPr lang="de-DE" altLang="en-US" noProof="0"/>
              <a:t>Dritte Ebene</a:t>
            </a:r>
          </a:p>
          <a:p>
            <a:pPr lvl="3"/>
            <a:r>
              <a:rPr lang="de-DE" altLang="en-US" noProof="0"/>
              <a:t>Vierte Ebene</a:t>
            </a:r>
          </a:p>
          <a:p>
            <a:pPr lvl="4"/>
            <a:r>
              <a:rPr lang="de-DE" altLang="en-US" noProof="0"/>
              <a:t>Fünfte Ebene</a:t>
            </a:r>
          </a:p>
        </p:txBody>
      </p:sp>
      <p:sp>
        <p:nvSpPr>
          <p:cNvPr id="83974"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en-US"/>
          </a:p>
        </p:txBody>
      </p:sp>
      <p:sp>
        <p:nvSpPr>
          <p:cNvPr id="83975"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E339579-7C01-46AE-B219-B52676CFA39D}" type="slidenum">
              <a:rPr lang="de-DE" altLang="en-US"/>
              <a:pPr>
                <a:defRPr/>
              </a:pPr>
              <a:t>‹Nr.›</a:t>
            </a:fld>
            <a:endParaRPr lang="de-DE" altLang="en-US"/>
          </a:p>
        </p:txBody>
      </p:sp>
    </p:spTree>
    <p:extLst>
      <p:ext uri="{BB962C8B-B14F-4D97-AF65-F5344CB8AC3E}">
        <p14:creationId xmlns:p14="http://schemas.microsoft.com/office/powerpoint/2010/main" val="2806110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90600">
              <a:defRPr sz="1400">
                <a:solidFill>
                  <a:schemeClr val="tx1"/>
                </a:solidFill>
                <a:latin typeface="Arial" panose="020B0604020202020204" pitchFamily="34" charset="0"/>
              </a:defRPr>
            </a:lvl1pPr>
            <a:lvl2pPr marL="742950" indent="-285750" defTabSz="990600">
              <a:defRPr sz="1400">
                <a:solidFill>
                  <a:schemeClr val="tx1"/>
                </a:solidFill>
                <a:latin typeface="Arial" panose="020B0604020202020204" pitchFamily="34" charset="0"/>
              </a:defRPr>
            </a:lvl2pPr>
            <a:lvl3pPr marL="1143000" indent="-228600" defTabSz="990600">
              <a:defRPr sz="1400">
                <a:solidFill>
                  <a:schemeClr val="tx1"/>
                </a:solidFill>
                <a:latin typeface="Arial" panose="020B0604020202020204" pitchFamily="34" charset="0"/>
              </a:defRPr>
            </a:lvl3pPr>
            <a:lvl4pPr marL="1600200" indent="-228600" defTabSz="990600">
              <a:defRPr sz="1400">
                <a:solidFill>
                  <a:schemeClr val="tx1"/>
                </a:solidFill>
                <a:latin typeface="Arial" panose="020B0604020202020204" pitchFamily="34" charset="0"/>
              </a:defRPr>
            </a:lvl4pPr>
            <a:lvl5pPr marL="2057400" indent="-228600" defTabSz="990600">
              <a:defRPr sz="14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1400">
                <a:solidFill>
                  <a:schemeClr val="tx1"/>
                </a:solidFill>
                <a:latin typeface="Arial" panose="020B0604020202020204" pitchFamily="34" charset="0"/>
              </a:defRPr>
            </a:lvl9pPr>
          </a:lstStyle>
          <a:p>
            <a:fld id="{730C959E-094D-4A11-82DC-14BE87F4A45B}" type="slidenum">
              <a:rPr lang="de-DE" altLang="en-US" sz="1300" smtClean="0"/>
              <a:pPr/>
              <a:t>1</a:t>
            </a:fld>
            <a:endParaRPr lang="de-DE" altLang="en-US" sz="13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80258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5325261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FF">
            <a:alpha val="10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3150" y="838200"/>
            <a:ext cx="842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1027" name="Rectangle 3"/>
          <p:cNvSpPr>
            <a:spLocks noGrp="1" noChangeArrowheads="1"/>
          </p:cNvSpPr>
          <p:nvPr>
            <p:ph type="body" idx="1"/>
          </p:nvPr>
        </p:nvSpPr>
        <p:spPr bwMode="auto">
          <a:xfrm>
            <a:off x="1073150" y="1905000"/>
            <a:ext cx="84201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en-US"/>
              <a:t>Mastertextformat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8" name="Rectangle 30"/>
          <p:cNvSpPr>
            <a:spLocks noChangeArrowheads="1"/>
          </p:cNvSpPr>
          <p:nvPr/>
        </p:nvSpPr>
        <p:spPr bwMode="auto">
          <a:xfrm>
            <a:off x="3467100" y="6477000"/>
            <a:ext cx="60261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 rIns="0" bIns="0"/>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defRPr/>
            </a:pPr>
            <a:fld id="{78B4E3BF-B04A-4E15-8F44-2B2D88A1CA78}" type="slidenum">
              <a:rPr lang="de-DE" altLang="en-US" sz="800" smtClean="0">
                <a:solidFill>
                  <a:schemeClr val="bg1"/>
                </a:solidFill>
              </a:rPr>
              <a:pPr algn="r" eaLnBrk="1" hangingPunct="1">
                <a:defRPr/>
              </a:pPr>
              <a:t>‹Nr.›</a:t>
            </a:fld>
            <a:r>
              <a:rPr lang="de-DE" altLang="en-US" sz="800">
                <a:solidFill>
                  <a:schemeClr val="bg1"/>
                </a:solidFill>
              </a:rPr>
              <a:t> (26)</a:t>
            </a:r>
          </a:p>
        </p:txBody>
      </p:sp>
      <p:pic>
        <p:nvPicPr>
          <p:cNvPr id="1029" name="Picture 37" descr="AAAT_Hintergrun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ffectLst>
            <a:softEdge rad="279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a:extLst>
              <a:ext uri="{FF2B5EF4-FFF2-40B4-BE49-F238E27FC236}">
                <a16:creationId xmlns:a16="http://schemas.microsoft.com/office/drawing/2014/main" id="{694C1C80-383F-1CDC-BCAB-87AEA416CB2B}"/>
              </a:ext>
            </a:extLst>
          </p:cNvPr>
          <p:cNvSpPr/>
          <p:nvPr userDrawn="1"/>
        </p:nvSpPr>
        <p:spPr>
          <a:xfrm>
            <a:off x="0" y="0"/>
            <a:ext cx="9906000" cy="6858000"/>
          </a:xfrm>
          <a:prstGeom prst="rect">
            <a:avLst/>
          </a:prstGeom>
          <a:solidFill>
            <a:schemeClr val="bg1">
              <a:alpha val="5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Text Box 39"/>
          <p:cNvSpPr txBox="1">
            <a:spLocks noChangeArrowheads="1"/>
          </p:cNvSpPr>
          <p:nvPr userDrawn="1"/>
        </p:nvSpPr>
        <p:spPr bwMode="auto">
          <a:xfrm>
            <a:off x="412750" y="6437784"/>
            <a:ext cx="404519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de-DE" altLang="en-US" sz="900" b="1" dirty="0">
                <a:solidFill>
                  <a:schemeClr val="bg2"/>
                </a:solidFill>
              </a:rPr>
              <a:t> „Grundrecht auf Energie“ Wolfgang Send, Göttingen (7 Bilder) </a:t>
            </a:r>
            <a:r>
              <a:rPr lang="en-GB" altLang="en-US" sz="900" b="1" dirty="0">
                <a:solidFill>
                  <a:schemeClr val="bg2"/>
                </a:solidFill>
              </a:rPr>
              <a:t> </a:t>
            </a:r>
            <a:endParaRPr lang="de-DE" altLang="en-US" sz="900" b="1" dirty="0">
              <a:solidFill>
                <a:schemeClr val="bg2"/>
              </a:solidFill>
            </a:endParaRPr>
          </a:p>
        </p:txBody>
      </p:sp>
      <p:pic>
        <p:nvPicPr>
          <p:cNvPr id="3" name="Grafik 2">
            <a:extLst>
              <a:ext uri="{FF2B5EF4-FFF2-40B4-BE49-F238E27FC236}">
                <a16:creationId xmlns:a16="http://schemas.microsoft.com/office/drawing/2014/main" id="{6BD94BC5-FC82-BDAE-EAF8-849FFC39927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24240" y="5433404"/>
            <a:ext cx="1175385" cy="127317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53" r:id="rId1"/>
  </p:sldLayoutIdLst>
  <p:transition>
    <p:fade/>
  </p:transition>
  <p:txStyles>
    <p:titleStyle>
      <a:lvl1pPr algn="l" rtl="0" eaLnBrk="0" fontAlgn="base" hangingPunct="0">
        <a:lnSpc>
          <a:spcPts val="2900"/>
        </a:lnSpc>
        <a:spcBef>
          <a:spcPct val="0"/>
        </a:spcBef>
        <a:spcAft>
          <a:spcPct val="0"/>
        </a:spcAft>
        <a:defRPr sz="2400" b="1" kern="1200">
          <a:solidFill>
            <a:srgbClr val="454545"/>
          </a:solidFill>
          <a:latin typeface="+mj-lt"/>
          <a:ea typeface="+mj-ea"/>
          <a:cs typeface="+mj-cs"/>
        </a:defRPr>
      </a:lvl1pPr>
      <a:lvl2pPr algn="l" rtl="0" eaLnBrk="0" fontAlgn="base" hangingPunct="0">
        <a:lnSpc>
          <a:spcPts val="2900"/>
        </a:lnSpc>
        <a:spcBef>
          <a:spcPct val="0"/>
        </a:spcBef>
        <a:spcAft>
          <a:spcPct val="0"/>
        </a:spcAft>
        <a:defRPr sz="2400" b="1">
          <a:solidFill>
            <a:srgbClr val="454545"/>
          </a:solidFill>
          <a:latin typeface="Arial" panose="020B0604020202020204" pitchFamily="34" charset="0"/>
        </a:defRPr>
      </a:lvl2pPr>
      <a:lvl3pPr algn="l" rtl="0" eaLnBrk="0" fontAlgn="base" hangingPunct="0">
        <a:lnSpc>
          <a:spcPts val="2900"/>
        </a:lnSpc>
        <a:spcBef>
          <a:spcPct val="0"/>
        </a:spcBef>
        <a:spcAft>
          <a:spcPct val="0"/>
        </a:spcAft>
        <a:defRPr sz="2400" b="1">
          <a:solidFill>
            <a:srgbClr val="454545"/>
          </a:solidFill>
          <a:latin typeface="Arial" panose="020B0604020202020204" pitchFamily="34" charset="0"/>
        </a:defRPr>
      </a:lvl3pPr>
      <a:lvl4pPr algn="l" rtl="0" eaLnBrk="0" fontAlgn="base" hangingPunct="0">
        <a:lnSpc>
          <a:spcPts val="2900"/>
        </a:lnSpc>
        <a:spcBef>
          <a:spcPct val="0"/>
        </a:spcBef>
        <a:spcAft>
          <a:spcPct val="0"/>
        </a:spcAft>
        <a:defRPr sz="2400" b="1">
          <a:solidFill>
            <a:srgbClr val="454545"/>
          </a:solidFill>
          <a:latin typeface="Arial" panose="020B0604020202020204" pitchFamily="34" charset="0"/>
        </a:defRPr>
      </a:lvl4pPr>
      <a:lvl5pPr algn="l" rtl="0" eaLnBrk="0" fontAlgn="base" hangingPunct="0">
        <a:lnSpc>
          <a:spcPts val="2900"/>
        </a:lnSpc>
        <a:spcBef>
          <a:spcPct val="0"/>
        </a:spcBef>
        <a:spcAft>
          <a:spcPct val="0"/>
        </a:spcAft>
        <a:defRPr sz="2400" b="1">
          <a:solidFill>
            <a:srgbClr val="454545"/>
          </a:solidFill>
          <a:latin typeface="Arial" panose="020B0604020202020204" pitchFamily="34" charset="0"/>
        </a:defRPr>
      </a:lvl5pPr>
      <a:lvl6pPr marL="457200" algn="l" rtl="0" fontAlgn="base">
        <a:lnSpc>
          <a:spcPts val="2900"/>
        </a:lnSpc>
        <a:spcBef>
          <a:spcPct val="0"/>
        </a:spcBef>
        <a:spcAft>
          <a:spcPct val="0"/>
        </a:spcAft>
        <a:defRPr sz="2400" b="1">
          <a:solidFill>
            <a:srgbClr val="454545"/>
          </a:solidFill>
          <a:latin typeface="Arial" panose="020B0604020202020204" pitchFamily="34" charset="0"/>
        </a:defRPr>
      </a:lvl6pPr>
      <a:lvl7pPr marL="914400" algn="l" rtl="0" fontAlgn="base">
        <a:lnSpc>
          <a:spcPts val="2900"/>
        </a:lnSpc>
        <a:spcBef>
          <a:spcPct val="0"/>
        </a:spcBef>
        <a:spcAft>
          <a:spcPct val="0"/>
        </a:spcAft>
        <a:defRPr sz="2400" b="1">
          <a:solidFill>
            <a:srgbClr val="454545"/>
          </a:solidFill>
          <a:latin typeface="Arial" panose="020B0604020202020204" pitchFamily="34" charset="0"/>
        </a:defRPr>
      </a:lvl7pPr>
      <a:lvl8pPr marL="1371600" algn="l" rtl="0" fontAlgn="base">
        <a:lnSpc>
          <a:spcPts val="2900"/>
        </a:lnSpc>
        <a:spcBef>
          <a:spcPct val="0"/>
        </a:spcBef>
        <a:spcAft>
          <a:spcPct val="0"/>
        </a:spcAft>
        <a:defRPr sz="2400" b="1">
          <a:solidFill>
            <a:srgbClr val="454545"/>
          </a:solidFill>
          <a:latin typeface="Arial" panose="020B0604020202020204" pitchFamily="34" charset="0"/>
        </a:defRPr>
      </a:lvl8pPr>
      <a:lvl9pPr marL="1828800" algn="l" rtl="0" fontAlgn="base">
        <a:lnSpc>
          <a:spcPts val="2900"/>
        </a:lnSpc>
        <a:spcBef>
          <a:spcPct val="0"/>
        </a:spcBef>
        <a:spcAft>
          <a:spcPct val="0"/>
        </a:spcAft>
        <a:defRPr sz="2400" b="1">
          <a:solidFill>
            <a:srgbClr val="454545"/>
          </a:solidFill>
          <a:latin typeface="Arial" panose="020B0604020202020204" pitchFamily="34" charset="0"/>
        </a:defRPr>
      </a:lvl9pPr>
    </p:titleStyle>
    <p:bodyStyle>
      <a:lvl1pPr marL="381000" indent="-381000" algn="l" rtl="0" eaLnBrk="0" fontAlgn="base" hangingPunct="0">
        <a:spcBef>
          <a:spcPct val="25000"/>
        </a:spcBef>
        <a:spcAft>
          <a:spcPct val="0"/>
        </a:spcAft>
        <a:buSzPct val="90000"/>
        <a:buBlip>
          <a:blip r:embed="rId5"/>
        </a:buBlip>
        <a:defRPr kern="1200">
          <a:solidFill>
            <a:schemeClr val="tx1"/>
          </a:solidFill>
          <a:latin typeface="+mn-lt"/>
          <a:ea typeface="+mn-ea"/>
          <a:cs typeface="+mn-cs"/>
        </a:defRPr>
      </a:lvl1pPr>
      <a:lvl2pPr marL="950913" indent="-379413" algn="l" rtl="0" eaLnBrk="0" fontAlgn="base" hangingPunct="0">
        <a:spcBef>
          <a:spcPct val="25000"/>
        </a:spcBef>
        <a:spcAft>
          <a:spcPct val="0"/>
        </a:spcAft>
        <a:buSzPct val="90000"/>
        <a:buBlip>
          <a:blip r:embed="rId5"/>
        </a:buBlip>
        <a:defRPr kern="1200">
          <a:solidFill>
            <a:schemeClr val="tx1"/>
          </a:solidFill>
          <a:latin typeface="+mn-lt"/>
          <a:ea typeface="+mn-ea"/>
          <a:cs typeface="+mn-cs"/>
        </a:defRPr>
      </a:lvl2pPr>
      <a:lvl3pPr marL="1520825" indent="-379413" algn="l" rtl="0" eaLnBrk="0" fontAlgn="base" hangingPunct="0">
        <a:spcBef>
          <a:spcPct val="25000"/>
        </a:spcBef>
        <a:spcAft>
          <a:spcPct val="0"/>
        </a:spcAft>
        <a:buSzPct val="90000"/>
        <a:buBlip>
          <a:blip r:embed="rId5"/>
        </a:buBlip>
        <a:defRPr kern="1200">
          <a:solidFill>
            <a:schemeClr val="tx1"/>
          </a:solidFill>
          <a:latin typeface="+mn-lt"/>
          <a:ea typeface="+mn-ea"/>
          <a:cs typeface="+mn-cs"/>
        </a:defRPr>
      </a:lvl3pPr>
      <a:lvl4pPr marL="2092325" indent="-381000" algn="l" rtl="0" eaLnBrk="0" fontAlgn="base" hangingPunct="0">
        <a:spcBef>
          <a:spcPct val="25000"/>
        </a:spcBef>
        <a:spcAft>
          <a:spcPct val="0"/>
        </a:spcAft>
        <a:buSzPct val="90000"/>
        <a:buBlip>
          <a:blip r:embed="rId5"/>
        </a:buBlip>
        <a:defRPr kern="1200">
          <a:solidFill>
            <a:schemeClr val="tx1"/>
          </a:solidFill>
          <a:latin typeface="+mn-lt"/>
          <a:ea typeface="+mn-ea"/>
          <a:cs typeface="+mn-cs"/>
        </a:defRPr>
      </a:lvl4pPr>
      <a:lvl5pPr marL="2663825" indent="-381000" algn="l" rtl="0" eaLnBrk="0" fontAlgn="base" hangingPunct="0">
        <a:spcBef>
          <a:spcPct val="25000"/>
        </a:spcBef>
        <a:spcAft>
          <a:spcPct val="0"/>
        </a:spcAft>
        <a:buSzPct val="90000"/>
        <a:buBlip>
          <a:blip r:embed="rId5"/>
        </a:buBlip>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ChangeArrowheads="1"/>
          </p:cNvSpPr>
          <p:nvPr/>
        </p:nvSpPr>
        <p:spPr bwMode="auto">
          <a:xfrm>
            <a:off x="384969" y="593685"/>
            <a:ext cx="9136062" cy="27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130000"/>
              </a:lnSpc>
            </a:pPr>
            <a:r>
              <a:rPr lang="de-DE" sz="3200" b="1" dirty="0">
                <a:solidFill>
                  <a:srgbClr val="000099"/>
                </a:solidFill>
                <a:effectLst/>
                <a:latin typeface="Calibri" panose="020F0502020204030204" pitchFamily="34" charset="0"/>
                <a:ea typeface="Calibri" panose="020F0502020204030204" pitchFamily="34" charset="0"/>
              </a:rPr>
              <a:t>Wissenschaft für den Frieden</a:t>
            </a:r>
            <a:br>
              <a:rPr lang="de-DE" sz="1800" dirty="0">
                <a:solidFill>
                  <a:srgbClr val="000099"/>
                </a:solidFill>
                <a:effectLst/>
                <a:latin typeface="Calibri" panose="020F0502020204030204" pitchFamily="34" charset="0"/>
                <a:ea typeface="Calibri" panose="020F0502020204030204" pitchFamily="34" charset="0"/>
              </a:rPr>
            </a:br>
            <a:r>
              <a:rPr lang="de-DE" sz="1800" dirty="0">
                <a:solidFill>
                  <a:srgbClr val="000099"/>
                </a:solidFill>
                <a:effectLst/>
                <a:latin typeface="Calibri" panose="020F0502020204030204" pitchFamily="34" charset="0"/>
                <a:ea typeface="Calibri" panose="020F0502020204030204" pitchFamily="34" charset="0"/>
              </a:rPr>
              <a:t>Symposium anlässlich des 40­‐jährigen Bestehens der Zeitschrift </a:t>
            </a:r>
            <a:r>
              <a:rPr lang="de-DE" sz="1800" i="1" dirty="0">
                <a:solidFill>
                  <a:srgbClr val="000099"/>
                </a:solidFill>
                <a:effectLst/>
                <a:latin typeface="Calibri" panose="020F0502020204030204" pitchFamily="34" charset="0"/>
                <a:ea typeface="Calibri" panose="020F0502020204030204" pitchFamily="34" charset="0"/>
              </a:rPr>
              <a:t>Wissenschaft und Frieden</a:t>
            </a:r>
            <a:br>
              <a:rPr lang="de-DE" sz="1800" dirty="0">
                <a:solidFill>
                  <a:srgbClr val="000099"/>
                </a:solidFill>
                <a:effectLst/>
                <a:latin typeface="Calibri" panose="020F0502020204030204" pitchFamily="34" charset="0"/>
                <a:ea typeface="Calibri" panose="020F0502020204030204" pitchFamily="34" charset="0"/>
              </a:rPr>
            </a:br>
            <a:r>
              <a:rPr lang="de-DE" sz="1800" dirty="0">
                <a:solidFill>
                  <a:srgbClr val="000099"/>
                </a:solidFill>
                <a:effectLst/>
                <a:latin typeface="Calibri" panose="020F0502020204030204" pitchFamily="34" charset="0"/>
                <a:ea typeface="Calibri" panose="020F0502020204030204" pitchFamily="34" charset="0"/>
              </a:rPr>
              <a:t>Bonn, 6. und 7. Oktober 2023</a:t>
            </a:r>
            <a:endParaRPr lang="en-US" altLang="de-DE" sz="1800" b="1" dirty="0">
              <a:solidFill>
                <a:srgbClr val="000099"/>
              </a:solidFill>
            </a:endParaRPr>
          </a:p>
          <a:p>
            <a:pPr algn="ctr"/>
            <a:endParaRPr lang="de-DE" dirty="0">
              <a:solidFill>
                <a:srgbClr val="000066"/>
              </a:solidFill>
            </a:endParaRPr>
          </a:p>
          <a:p>
            <a:pPr algn="ctr"/>
            <a:r>
              <a:rPr lang="de-DE" sz="3200" b="1" dirty="0">
                <a:solidFill>
                  <a:srgbClr val="000099"/>
                </a:solidFill>
              </a:rPr>
              <a:t>„Grundrecht auf Energie“</a:t>
            </a:r>
          </a:p>
          <a:p>
            <a:pPr algn="ctr">
              <a:spcBef>
                <a:spcPts val="1800"/>
              </a:spcBef>
            </a:pPr>
            <a:r>
              <a:rPr lang="de-DE" sz="1800" dirty="0">
                <a:solidFill>
                  <a:srgbClr val="000099"/>
                </a:solidFill>
              </a:rPr>
              <a:t>Wolfgang Send, Göttingen</a:t>
            </a:r>
          </a:p>
          <a:p>
            <a:pPr algn="ctr">
              <a:spcBef>
                <a:spcPts val="1800"/>
              </a:spcBef>
            </a:pPr>
            <a:endParaRPr lang="de-DE" sz="1800" dirty="0">
              <a:solidFill>
                <a:srgbClr val="000099"/>
              </a:solidFill>
            </a:endParaRPr>
          </a:p>
          <a:p>
            <a:pPr algn="ctr"/>
            <a:endParaRPr lang="de-DE" dirty="0">
              <a:solidFill>
                <a:srgbClr val="000099"/>
              </a:solidFill>
            </a:endParaRPr>
          </a:p>
          <a:p>
            <a:pPr algn="ctr"/>
            <a:r>
              <a:rPr lang="de-DE" sz="1200" i="1" dirty="0">
                <a:solidFill>
                  <a:srgbClr val="000099"/>
                </a:solidFill>
              </a:rPr>
              <a:t> </a:t>
            </a:r>
            <a:r>
              <a:rPr lang="en-US" altLang="de-DE" sz="1200" b="1" i="1" dirty="0">
                <a:solidFill>
                  <a:srgbClr val="000099"/>
                </a:solidFill>
              </a:rPr>
              <a:t> </a:t>
            </a:r>
            <a:endParaRPr lang="de-DE" altLang="en-US" sz="1200" b="1" i="1" dirty="0">
              <a:solidFill>
                <a:srgbClr val="000099"/>
              </a:solidFill>
              <a:cs typeface="Arial" panose="020B0604020202020204" pitchFamily="34" charset="0"/>
            </a:endParaRPr>
          </a:p>
        </p:txBody>
      </p:sp>
      <p:sp>
        <p:nvSpPr>
          <p:cNvPr id="2" name="Rechteck: abgerundete Ecken 1">
            <a:extLst>
              <a:ext uri="{FF2B5EF4-FFF2-40B4-BE49-F238E27FC236}">
                <a16:creationId xmlns:a16="http://schemas.microsoft.com/office/drawing/2014/main" id="{1BA78B04-4B29-DADC-251E-2877ECD318C5}"/>
              </a:ext>
            </a:extLst>
          </p:cNvPr>
          <p:cNvSpPr/>
          <p:nvPr/>
        </p:nvSpPr>
        <p:spPr>
          <a:xfrm>
            <a:off x="1037565" y="3429000"/>
            <a:ext cx="7830870" cy="2250250"/>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Artikel 15 Grundgesetz</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Grund und Boden, Naturschätze und Produktionsmittel können zum Zwecke der Vergesellschaftung durch ein Gesetz, das Art und Ausmaß der Entschädigung regelt, in Gemeineigentum oder in andere Formen der Gemeinwirtschaft überführt werden. Für die Entschädigung gilt Artikel 14 Abs. 3 Satz 3 und 4 entsprechend.</a:t>
            </a:r>
            <a:endParaRPr lang="de-DE" dirty="0"/>
          </a:p>
        </p:txBody>
      </p:sp>
      <p:sp>
        <p:nvSpPr>
          <p:cNvPr id="4" name="Textfeld 3">
            <a:extLst>
              <a:ext uri="{FF2B5EF4-FFF2-40B4-BE49-F238E27FC236}">
                <a16:creationId xmlns:a16="http://schemas.microsoft.com/office/drawing/2014/main" id="{8D93AE93-640B-859D-5848-A5124B0F8469}"/>
              </a:ext>
            </a:extLst>
          </p:cNvPr>
          <p:cNvSpPr txBox="1"/>
          <p:nvPr/>
        </p:nvSpPr>
        <p:spPr>
          <a:xfrm>
            <a:off x="3107795" y="5811204"/>
            <a:ext cx="4365485" cy="523220"/>
          </a:xfrm>
          <a:prstGeom prst="rect">
            <a:avLst/>
          </a:prstGeom>
          <a:noFill/>
        </p:spPr>
        <p:txBody>
          <a:bodyPr wrap="square" rtlCol="0">
            <a:spAutoFit/>
          </a:bodyPr>
          <a:lstStyle/>
          <a:p>
            <a:pPr algn="ctr"/>
            <a:r>
              <a:rPr lang="de-DE" dirty="0">
                <a:solidFill>
                  <a:srgbClr val="000099"/>
                </a:solidFill>
              </a:rPr>
              <a:t>Den Vortrag mit Quellenangaben finden Sie unter https://aniprop.de/grundrecht-auf-energie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EAEEF98-3B8C-9770-D2F2-B5CC5BDC96DA}"/>
              </a:ext>
            </a:extLst>
          </p:cNvPr>
          <p:cNvSpPr/>
          <p:nvPr/>
        </p:nvSpPr>
        <p:spPr>
          <a:xfrm>
            <a:off x="0" y="0"/>
            <a:ext cx="9906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61F95303-3B90-26DB-BEF5-D68D340DEA50}"/>
              </a:ext>
            </a:extLst>
          </p:cNvPr>
          <p:cNvSpPr txBox="1"/>
          <p:nvPr/>
        </p:nvSpPr>
        <p:spPr>
          <a:xfrm>
            <a:off x="1802650" y="4149080"/>
            <a:ext cx="6435715" cy="861774"/>
          </a:xfrm>
          <a:prstGeom prst="rect">
            <a:avLst/>
          </a:prstGeom>
          <a:noFill/>
        </p:spPr>
        <p:txBody>
          <a:bodyPr wrap="square" rtlCol="0">
            <a:spAutoFit/>
          </a:bodyPr>
          <a:lstStyle/>
          <a:p>
            <a:pPr algn="ctr">
              <a:spcBef>
                <a:spcPts val="1200"/>
              </a:spcBef>
            </a:pPr>
            <a:r>
              <a:rPr lang="de-DE" sz="2000" b="1" dirty="0">
                <a:solidFill>
                  <a:srgbClr val="0033CC"/>
                </a:solidFill>
              </a:rPr>
              <a:t>Den Vortrag mit Quellenangaben finden Sie unter</a:t>
            </a:r>
          </a:p>
          <a:p>
            <a:pPr algn="ctr">
              <a:spcBef>
                <a:spcPts val="1200"/>
              </a:spcBef>
            </a:pPr>
            <a:r>
              <a:rPr lang="de-DE" sz="2000" b="1" dirty="0">
                <a:solidFill>
                  <a:srgbClr val="0033CC"/>
                </a:solidFill>
              </a:rPr>
              <a:t> https://aniprop.de/grundrecht-auf-energie</a:t>
            </a:r>
          </a:p>
        </p:txBody>
      </p:sp>
    </p:spTree>
    <p:extLst>
      <p:ext uri="{BB962C8B-B14F-4D97-AF65-F5344CB8AC3E}">
        <p14:creationId xmlns:p14="http://schemas.microsoft.com/office/powerpoint/2010/main" val="3658615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2DBD23A7-0AC7-5E6A-B495-94A0EB9A2F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510" y="368660"/>
            <a:ext cx="8293611" cy="5502315"/>
          </a:xfrm>
          <a:ln w="19050">
            <a:solidFill>
              <a:schemeClr val="bg2">
                <a:lumMod val="75000"/>
              </a:schemeClr>
            </a:solidFill>
          </a:ln>
          <a:effectLst>
            <a:outerShdw blurRad="50800" dist="38100" dir="2700000" algn="tl" rotWithShape="0">
              <a:prstClr val="black">
                <a:alpha val="40000"/>
              </a:prstClr>
            </a:outerShdw>
          </a:effectLst>
        </p:spPr>
      </p:pic>
      <p:sp>
        <p:nvSpPr>
          <p:cNvPr id="6" name="Textfeld 5">
            <a:extLst>
              <a:ext uri="{FF2B5EF4-FFF2-40B4-BE49-F238E27FC236}">
                <a16:creationId xmlns:a16="http://schemas.microsoft.com/office/drawing/2014/main" id="{FBBAEB26-D9C5-8A29-B6D8-2ED4C6BC4602}"/>
              </a:ext>
            </a:extLst>
          </p:cNvPr>
          <p:cNvSpPr txBox="1"/>
          <p:nvPr/>
        </p:nvSpPr>
        <p:spPr>
          <a:xfrm>
            <a:off x="542510" y="5949280"/>
            <a:ext cx="8145905" cy="338554"/>
          </a:xfrm>
          <a:prstGeom prst="rect">
            <a:avLst/>
          </a:prstGeom>
          <a:noFill/>
        </p:spPr>
        <p:txBody>
          <a:bodyPr wrap="square" rtlCol="0">
            <a:spAutoFit/>
          </a:bodyPr>
          <a:lstStyle/>
          <a:p>
            <a:r>
              <a:rPr lang="de-DE" sz="1600" dirty="0">
                <a:solidFill>
                  <a:srgbClr val="000099"/>
                </a:solidFill>
              </a:rPr>
              <a:t>Der </a:t>
            </a:r>
            <a:r>
              <a:rPr lang="de-DE" sz="1600" u="sng" dirty="0">
                <a:solidFill>
                  <a:srgbClr val="000099"/>
                </a:solidFill>
              </a:rPr>
              <a:t>Anteil der erneuerbaren Energieträger</a:t>
            </a:r>
            <a:r>
              <a:rPr lang="de-DE" sz="1600" dirty="0">
                <a:solidFill>
                  <a:srgbClr val="000099"/>
                </a:solidFill>
              </a:rPr>
              <a:t> am Primärenergieverbrauch liegt bei </a:t>
            </a:r>
            <a:r>
              <a:rPr lang="de-DE" sz="1600" u="sng" dirty="0">
                <a:solidFill>
                  <a:srgbClr val="000099"/>
                </a:solidFill>
              </a:rPr>
              <a:t>15,7 %</a:t>
            </a:r>
            <a:r>
              <a:rPr lang="de-DE" sz="1600" dirty="0">
                <a:solidFill>
                  <a:srgbClr val="000099"/>
                </a:solidFill>
              </a:rPr>
              <a:t>. </a:t>
            </a:r>
          </a:p>
        </p:txBody>
      </p:sp>
      <p:sp>
        <p:nvSpPr>
          <p:cNvPr id="7" name="Ellipse 6">
            <a:extLst>
              <a:ext uri="{FF2B5EF4-FFF2-40B4-BE49-F238E27FC236}">
                <a16:creationId xmlns:a16="http://schemas.microsoft.com/office/drawing/2014/main" id="{7C4B5D92-7CC7-8B3D-EF1C-6D77073B056F}"/>
              </a:ext>
            </a:extLst>
          </p:cNvPr>
          <p:cNvSpPr/>
          <p:nvPr/>
        </p:nvSpPr>
        <p:spPr>
          <a:xfrm>
            <a:off x="6978225" y="3425361"/>
            <a:ext cx="1530170" cy="139515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96A6B6F7-060B-DB75-A947-246020221E43}"/>
              </a:ext>
            </a:extLst>
          </p:cNvPr>
          <p:cNvSpPr/>
          <p:nvPr/>
        </p:nvSpPr>
        <p:spPr>
          <a:xfrm>
            <a:off x="1487615" y="5454225"/>
            <a:ext cx="3555395" cy="90010"/>
          </a:xfrm>
          <a:prstGeom prst="roundRect">
            <a:avLst/>
          </a:prstGeom>
          <a:solidFill>
            <a:schemeClr val="accent6">
              <a:lumMod val="20000"/>
              <a:lumOff val="80000"/>
              <a:alpha val="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437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38396FD-FF69-7237-1ED5-A027FB332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825" y="278650"/>
            <a:ext cx="4328503" cy="5949280"/>
          </a:xfrm>
          <a:prstGeom prst="rect">
            <a:avLst/>
          </a:prstGeom>
          <a:ln w="19050">
            <a:solidFill>
              <a:schemeClr val="bg2">
                <a:lumMod val="75000"/>
              </a:schemeClr>
            </a:solidFill>
          </a:ln>
          <a:effectLst>
            <a:outerShdw blurRad="50800" dist="38100" dir="2700000" algn="tl" rotWithShape="0">
              <a:prstClr val="black">
                <a:alpha val="40000"/>
              </a:prstClr>
            </a:outerShdw>
          </a:effectLst>
        </p:spPr>
      </p:pic>
      <p:pic>
        <p:nvPicPr>
          <p:cNvPr id="6" name="Grafik 5">
            <a:extLst>
              <a:ext uri="{FF2B5EF4-FFF2-40B4-BE49-F238E27FC236}">
                <a16:creationId xmlns:a16="http://schemas.microsoft.com/office/drawing/2014/main" id="{761BAFD4-B3AB-B529-BE21-10B06863CCA2}"/>
              </a:ext>
            </a:extLst>
          </p:cNvPr>
          <p:cNvPicPr>
            <a:picLocks noChangeAspect="1"/>
          </p:cNvPicPr>
          <p:nvPr/>
        </p:nvPicPr>
        <p:blipFill>
          <a:blip r:embed="rId3"/>
          <a:stretch>
            <a:fillRect/>
          </a:stretch>
        </p:blipFill>
        <p:spPr>
          <a:xfrm>
            <a:off x="632520" y="1898830"/>
            <a:ext cx="7590957" cy="2472905"/>
          </a:xfrm>
          <a:prstGeom prst="rect">
            <a:avLst/>
          </a:prstGeom>
        </p:spPr>
      </p:pic>
      <p:sp>
        <p:nvSpPr>
          <p:cNvPr id="7" name="Ellipse 6">
            <a:extLst>
              <a:ext uri="{FF2B5EF4-FFF2-40B4-BE49-F238E27FC236}">
                <a16:creationId xmlns:a16="http://schemas.microsoft.com/office/drawing/2014/main" id="{33D349F9-5FD6-EEAF-A09C-C544235CF488}"/>
              </a:ext>
            </a:extLst>
          </p:cNvPr>
          <p:cNvSpPr/>
          <p:nvPr/>
        </p:nvSpPr>
        <p:spPr>
          <a:xfrm>
            <a:off x="6258145" y="3113965"/>
            <a:ext cx="1305145" cy="585065"/>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049CAAD-E2E9-1A0F-BD08-5FCEB2ABCE7F}"/>
              </a:ext>
            </a:extLst>
          </p:cNvPr>
          <p:cNvSpPr txBox="1"/>
          <p:nvPr/>
        </p:nvSpPr>
        <p:spPr>
          <a:xfrm>
            <a:off x="542510" y="3879050"/>
            <a:ext cx="2835315" cy="584775"/>
          </a:xfrm>
          <a:prstGeom prst="rect">
            <a:avLst/>
          </a:prstGeom>
          <a:noFill/>
        </p:spPr>
        <p:txBody>
          <a:bodyPr wrap="square" rtlCol="0">
            <a:spAutoFit/>
          </a:bodyPr>
          <a:lstStyle/>
          <a:p>
            <a:r>
              <a:rPr lang="de-DE" sz="1600" dirty="0">
                <a:solidFill>
                  <a:srgbClr val="000099"/>
                </a:solidFill>
              </a:rPr>
              <a:t>Anteil des Individualverkehrs:</a:t>
            </a:r>
          </a:p>
          <a:p>
            <a:pPr algn="ctr"/>
            <a:r>
              <a:rPr lang="de-DE" sz="1600" dirty="0">
                <a:solidFill>
                  <a:srgbClr val="000099"/>
                </a:solidFill>
              </a:rPr>
              <a:t>1350 PJ</a:t>
            </a:r>
          </a:p>
        </p:txBody>
      </p:sp>
      <p:sp>
        <p:nvSpPr>
          <p:cNvPr id="2" name="Textfeld 1">
            <a:extLst>
              <a:ext uri="{FF2B5EF4-FFF2-40B4-BE49-F238E27FC236}">
                <a16:creationId xmlns:a16="http://schemas.microsoft.com/office/drawing/2014/main" id="{0B261146-A4A1-C7FF-274E-6905D4B5A613}"/>
              </a:ext>
            </a:extLst>
          </p:cNvPr>
          <p:cNvSpPr txBox="1"/>
          <p:nvPr/>
        </p:nvSpPr>
        <p:spPr>
          <a:xfrm>
            <a:off x="272480" y="503965"/>
            <a:ext cx="2835315" cy="1015663"/>
          </a:xfrm>
          <a:prstGeom prst="rect">
            <a:avLst/>
          </a:prstGeom>
          <a:noFill/>
        </p:spPr>
        <p:txBody>
          <a:bodyPr wrap="square" rtlCol="0">
            <a:spAutoFit/>
          </a:bodyPr>
          <a:lstStyle/>
          <a:p>
            <a:pPr algn="ctr"/>
            <a:r>
              <a:rPr lang="de-DE" sz="2000" b="1" dirty="0">
                <a:solidFill>
                  <a:srgbClr val="000099"/>
                </a:solidFill>
              </a:rPr>
              <a:t>Endenergieverbrauch</a:t>
            </a:r>
          </a:p>
          <a:p>
            <a:pPr algn="ctr"/>
            <a:r>
              <a:rPr lang="de-DE" sz="2000" b="1" dirty="0">
                <a:solidFill>
                  <a:srgbClr val="000099"/>
                </a:solidFill>
              </a:rPr>
              <a:t>Verkehr </a:t>
            </a:r>
          </a:p>
          <a:p>
            <a:pPr algn="ctr"/>
            <a:r>
              <a:rPr lang="de-DE" sz="2000" b="1" dirty="0">
                <a:solidFill>
                  <a:srgbClr val="000099"/>
                </a:solidFill>
              </a:rPr>
              <a:t>1950 - 1921</a:t>
            </a:r>
          </a:p>
        </p:txBody>
      </p:sp>
    </p:spTree>
    <p:extLst>
      <p:ext uri="{BB962C8B-B14F-4D97-AF65-F5344CB8AC3E}">
        <p14:creationId xmlns:p14="http://schemas.microsoft.com/office/powerpoint/2010/main" val="22292102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27DF0B5-A163-0E15-4E2A-D5CB8CC823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17" y="548680"/>
            <a:ext cx="8928965" cy="4478217"/>
          </a:xfrm>
          <a:prstGeom prst="rect">
            <a:avLst/>
          </a:prstGeom>
          <a:noFill/>
          <a:ln w="19050">
            <a:solidFill>
              <a:schemeClr val="bg2">
                <a:lumMod val="75000"/>
              </a:schemeClr>
            </a:solidFill>
          </a:ln>
          <a:effectLst>
            <a:outerShdw blurRad="50800" dist="38100" dir="2700000" algn="tl" rotWithShape="0">
              <a:prstClr val="black">
                <a:alpha val="40000"/>
              </a:prstClr>
            </a:outerShdw>
          </a:effectLst>
        </p:spPr>
      </p:pic>
      <p:sp>
        <p:nvSpPr>
          <p:cNvPr id="2" name="Textfeld 1">
            <a:extLst>
              <a:ext uri="{FF2B5EF4-FFF2-40B4-BE49-F238E27FC236}">
                <a16:creationId xmlns:a16="http://schemas.microsoft.com/office/drawing/2014/main" id="{7B66676E-515B-85AE-B2A8-CD5CBB9EEF99}"/>
              </a:ext>
            </a:extLst>
          </p:cNvPr>
          <p:cNvSpPr txBox="1"/>
          <p:nvPr/>
        </p:nvSpPr>
        <p:spPr>
          <a:xfrm>
            <a:off x="992560" y="5139190"/>
            <a:ext cx="8145905" cy="830997"/>
          </a:xfrm>
          <a:prstGeom prst="rect">
            <a:avLst/>
          </a:prstGeom>
          <a:noFill/>
        </p:spPr>
        <p:txBody>
          <a:bodyPr wrap="square" rtlCol="0">
            <a:spAutoFit/>
          </a:bodyPr>
          <a:lstStyle/>
          <a:p>
            <a:pPr algn="ctr"/>
            <a:r>
              <a:rPr lang="de-DE" sz="2400" b="1" dirty="0">
                <a:solidFill>
                  <a:srgbClr val="000099"/>
                </a:solidFill>
              </a:rPr>
              <a:t>Endenergieverbrauch 2021</a:t>
            </a:r>
          </a:p>
          <a:p>
            <a:pPr algn="ctr"/>
            <a:r>
              <a:rPr lang="de-DE" sz="2400" b="1" dirty="0">
                <a:solidFill>
                  <a:srgbClr val="000099"/>
                </a:solidFill>
              </a:rPr>
              <a:t>nach Sektoren und Energieträgern</a:t>
            </a:r>
          </a:p>
        </p:txBody>
      </p:sp>
    </p:spTree>
    <p:extLst>
      <p:ext uri="{BB962C8B-B14F-4D97-AF65-F5344CB8AC3E}">
        <p14:creationId xmlns:p14="http://schemas.microsoft.com/office/powerpoint/2010/main" val="27181884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AC5F847-AC43-F18C-953A-A2A171B6F1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12" y="593685"/>
            <a:ext cx="8927775" cy="4478535"/>
          </a:xfrm>
          <a:prstGeom prst="rect">
            <a:avLst/>
          </a:prstGeom>
          <a:noFill/>
          <a:ln w="19050">
            <a:solidFill>
              <a:schemeClr val="bg2">
                <a:lumMod val="75000"/>
              </a:schemeClr>
            </a:solidFill>
          </a:ln>
          <a:effectLst>
            <a:outerShdw blurRad="50800" dist="38100" dir="2700000" algn="tl" rotWithShape="0">
              <a:prstClr val="black">
                <a:alpha val="40000"/>
              </a:prstClr>
            </a:outerShdw>
          </a:effectLst>
        </p:spPr>
      </p:pic>
      <p:sp>
        <p:nvSpPr>
          <p:cNvPr id="5" name="Textfeld 4">
            <a:extLst>
              <a:ext uri="{FF2B5EF4-FFF2-40B4-BE49-F238E27FC236}">
                <a16:creationId xmlns:a16="http://schemas.microsoft.com/office/drawing/2014/main" id="{840CD532-635B-DBBF-2FF4-0083B27E5716}"/>
              </a:ext>
            </a:extLst>
          </p:cNvPr>
          <p:cNvSpPr txBox="1"/>
          <p:nvPr/>
        </p:nvSpPr>
        <p:spPr>
          <a:xfrm>
            <a:off x="8463390" y="1898830"/>
            <a:ext cx="1170130" cy="2031325"/>
          </a:xfrm>
          <a:prstGeom prst="rect">
            <a:avLst/>
          </a:prstGeom>
          <a:noFill/>
        </p:spPr>
        <p:txBody>
          <a:bodyPr wrap="square" rtlCol="0">
            <a:spAutoFit/>
          </a:bodyPr>
          <a:lstStyle/>
          <a:p>
            <a:r>
              <a:rPr lang="de-DE" dirty="0">
                <a:solidFill>
                  <a:srgbClr val="FFC000"/>
                </a:solidFill>
              </a:rPr>
              <a:t>Verkehr</a:t>
            </a:r>
          </a:p>
          <a:p>
            <a:endParaRPr lang="de-DE" dirty="0"/>
          </a:p>
          <a:p>
            <a:endParaRPr lang="de-DE" dirty="0"/>
          </a:p>
          <a:p>
            <a:r>
              <a:rPr lang="de-DE" dirty="0">
                <a:solidFill>
                  <a:srgbClr val="00B050"/>
                </a:solidFill>
              </a:rPr>
              <a:t>Gewerbe …</a:t>
            </a:r>
          </a:p>
          <a:p>
            <a:endParaRPr lang="de-DE" dirty="0"/>
          </a:p>
          <a:p>
            <a:r>
              <a:rPr lang="de-DE" dirty="0">
                <a:solidFill>
                  <a:srgbClr val="000099"/>
                </a:solidFill>
              </a:rPr>
              <a:t>Haushalte</a:t>
            </a:r>
          </a:p>
          <a:p>
            <a:endParaRPr lang="de-DE" dirty="0"/>
          </a:p>
          <a:p>
            <a:endParaRPr lang="de-DE" dirty="0"/>
          </a:p>
          <a:p>
            <a:r>
              <a:rPr lang="de-DE" dirty="0">
                <a:solidFill>
                  <a:srgbClr val="00B0F0"/>
                </a:solidFill>
              </a:rPr>
              <a:t>Industrie</a:t>
            </a:r>
          </a:p>
        </p:txBody>
      </p:sp>
      <p:sp>
        <p:nvSpPr>
          <p:cNvPr id="2" name="Textfeld 1">
            <a:extLst>
              <a:ext uri="{FF2B5EF4-FFF2-40B4-BE49-F238E27FC236}">
                <a16:creationId xmlns:a16="http://schemas.microsoft.com/office/drawing/2014/main" id="{B2F6062F-B23A-8F7E-9D3D-266DB5DBFCA6}"/>
              </a:ext>
            </a:extLst>
          </p:cNvPr>
          <p:cNvSpPr txBox="1"/>
          <p:nvPr/>
        </p:nvSpPr>
        <p:spPr>
          <a:xfrm>
            <a:off x="992560" y="5139190"/>
            <a:ext cx="8145905" cy="830997"/>
          </a:xfrm>
          <a:prstGeom prst="rect">
            <a:avLst/>
          </a:prstGeom>
          <a:noFill/>
        </p:spPr>
        <p:txBody>
          <a:bodyPr wrap="square" rtlCol="0">
            <a:spAutoFit/>
          </a:bodyPr>
          <a:lstStyle/>
          <a:p>
            <a:pPr algn="ctr"/>
            <a:r>
              <a:rPr lang="de-DE" sz="2400" b="1" dirty="0">
                <a:solidFill>
                  <a:srgbClr val="000099"/>
                </a:solidFill>
              </a:rPr>
              <a:t>Endenergieverbrauch nach Sektoren</a:t>
            </a:r>
          </a:p>
          <a:p>
            <a:pPr algn="ctr"/>
            <a:r>
              <a:rPr lang="de-DE" sz="2400" b="1" dirty="0">
                <a:solidFill>
                  <a:srgbClr val="000099"/>
                </a:solidFill>
              </a:rPr>
              <a:t> 1990 - 2021</a:t>
            </a:r>
          </a:p>
        </p:txBody>
      </p:sp>
    </p:spTree>
    <p:extLst>
      <p:ext uri="{BB962C8B-B14F-4D97-AF65-F5344CB8AC3E}">
        <p14:creationId xmlns:p14="http://schemas.microsoft.com/office/powerpoint/2010/main" val="1267616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3CD2D43-1C11-C0E8-198E-917B8C9DA6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7370" y="233645"/>
            <a:ext cx="4624581" cy="6030671"/>
          </a:xfrm>
          <a:prstGeom prst="rect">
            <a:avLst/>
          </a:prstGeom>
          <a:noFill/>
          <a:ln w="19050">
            <a:solidFill>
              <a:schemeClr val="bg2">
                <a:lumMod val="75000"/>
              </a:schemeClr>
            </a:solidFill>
          </a:ln>
          <a:effectLst>
            <a:outerShdw blurRad="50800" dist="38100" dir="2700000" algn="tl" rotWithShape="0">
              <a:prstClr val="black">
                <a:alpha val="40000"/>
              </a:prstClr>
            </a:outerShdw>
          </a:effectLst>
        </p:spPr>
      </p:pic>
      <p:sp>
        <p:nvSpPr>
          <p:cNvPr id="5" name="Pfeil: nach rechts 4">
            <a:extLst>
              <a:ext uri="{FF2B5EF4-FFF2-40B4-BE49-F238E27FC236}">
                <a16:creationId xmlns:a16="http://schemas.microsoft.com/office/drawing/2014/main" id="{90A4B32B-38F8-E666-6C98-15C1AA998A64}"/>
              </a:ext>
            </a:extLst>
          </p:cNvPr>
          <p:cNvSpPr/>
          <p:nvPr/>
        </p:nvSpPr>
        <p:spPr>
          <a:xfrm>
            <a:off x="3647854" y="4149080"/>
            <a:ext cx="1170130" cy="31503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BB009E4-BE02-9CC3-8774-595A2048458A}"/>
              </a:ext>
            </a:extLst>
          </p:cNvPr>
          <p:cNvSpPr txBox="1"/>
          <p:nvPr/>
        </p:nvSpPr>
        <p:spPr>
          <a:xfrm>
            <a:off x="3229279" y="3564015"/>
            <a:ext cx="2266967" cy="584775"/>
          </a:xfrm>
          <a:prstGeom prst="rect">
            <a:avLst/>
          </a:prstGeom>
          <a:noFill/>
        </p:spPr>
        <p:txBody>
          <a:bodyPr wrap="none" rtlCol="0">
            <a:spAutoFit/>
          </a:bodyPr>
          <a:lstStyle/>
          <a:p>
            <a:r>
              <a:rPr lang="de-DE" sz="1600" dirty="0">
                <a:solidFill>
                  <a:srgbClr val="000099"/>
                </a:solidFill>
              </a:rPr>
              <a:t>Höchstgeschwindigkeit</a:t>
            </a:r>
          </a:p>
          <a:p>
            <a:r>
              <a:rPr lang="de-DE" sz="1600" dirty="0">
                <a:solidFill>
                  <a:srgbClr val="000099"/>
                </a:solidFill>
              </a:rPr>
              <a:t>über 200 km/h</a:t>
            </a:r>
          </a:p>
        </p:txBody>
      </p:sp>
      <p:sp>
        <p:nvSpPr>
          <p:cNvPr id="2" name="Textfeld 1">
            <a:extLst>
              <a:ext uri="{FF2B5EF4-FFF2-40B4-BE49-F238E27FC236}">
                <a16:creationId xmlns:a16="http://schemas.microsoft.com/office/drawing/2014/main" id="{9432ACD1-A9F2-F202-A083-E9031219AA8F}"/>
              </a:ext>
            </a:extLst>
          </p:cNvPr>
          <p:cNvSpPr txBox="1"/>
          <p:nvPr/>
        </p:nvSpPr>
        <p:spPr>
          <a:xfrm>
            <a:off x="272480" y="503965"/>
            <a:ext cx="2835315" cy="1323439"/>
          </a:xfrm>
          <a:prstGeom prst="rect">
            <a:avLst/>
          </a:prstGeom>
          <a:noFill/>
        </p:spPr>
        <p:txBody>
          <a:bodyPr wrap="square" rtlCol="0">
            <a:spAutoFit/>
          </a:bodyPr>
          <a:lstStyle/>
          <a:p>
            <a:pPr algn="ctr"/>
            <a:r>
              <a:rPr lang="de-DE" sz="2000" b="1" dirty="0">
                <a:solidFill>
                  <a:srgbClr val="000099"/>
                </a:solidFill>
              </a:rPr>
              <a:t>Pkw nach</a:t>
            </a:r>
          </a:p>
          <a:p>
            <a:pPr algn="ctr"/>
            <a:r>
              <a:rPr lang="de-DE" sz="2000" b="1" dirty="0">
                <a:solidFill>
                  <a:srgbClr val="000099"/>
                </a:solidFill>
              </a:rPr>
              <a:t>Höchst-</a:t>
            </a:r>
          </a:p>
          <a:p>
            <a:pPr algn="ctr"/>
            <a:r>
              <a:rPr lang="de-DE" sz="2000" b="1" dirty="0" err="1">
                <a:solidFill>
                  <a:srgbClr val="000099"/>
                </a:solidFill>
              </a:rPr>
              <a:t>geschwindigkeit</a:t>
            </a:r>
            <a:endParaRPr lang="de-DE" sz="2000" b="1" dirty="0">
              <a:solidFill>
                <a:srgbClr val="000099"/>
              </a:solidFill>
            </a:endParaRPr>
          </a:p>
          <a:p>
            <a:pPr algn="ctr"/>
            <a:r>
              <a:rPr lang="de-DE" sz="2000" b="1" dirty="0">
                <a:solidFill>
                  <a:srgbClr val="000099"/>
                </a:solidFill>
              </a:rPr>
              <a:t>2007 - 2022</a:t>
            </a:r>
          </a:p>
        </p:txBody>
      </p:sp>
    </p:spTree>
    <p:extLst>
      <p:ext uri="{BB962C8B-B14F-4D97-AF65-F5344CB8AC3E}">
        <p14:creationId xmlns:p14="http://schemas.microsoft.com/office/powerpoint/2010/main" val="32033199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F1E7231-4C93-F0B9-2620-E19EEFC85BFE}"/>
              </a:ext>
            </a:extLst>
          </p:cNvPr>
          <p:cNvPicPr>
            <a:picLocks noChangeAspect="1"/>
          </p:cNvPicPr>
          <p:nvPr/>
        </p:nvPicPr>
        <p:blipFill>
          <a:blip r:embed="rId2"/>
          <a:stretch>
            <a:fillRect/>
          </a:stretch>
        </p:blipFill>
        <p:spPr>
          <a:xfrm>
            <a:off x="317485" y="1285887"/>
            <a:ext cx="3990398" cy="3126497"/>
          </a:xfrm>
          <a:prstGeom prst="rect">
            <a:avLst/>
          </a:prstGeom>
        </p:spPr>
      </p:pic>
      <p:pic>
        <p:nvPicPr>
          <p:cNvPr id="5" name="Grafik 4">
            <a:extLst>
              <a:ext uri="{FF2B5EF4-FFF2-40B4-BE49-F238E27FC236}">
                <a16:creationId xmlns:a16="http://schemas.microsoft.com/office/drawing/2014/main" id="{8782883D-A7A3-480A-1863-1CB24A59E916}"/>
              </a:ext>
            </a:extLst>
          </p:cNvPr>
          <p:cNvPicPr>
            <a:picLocks noChangeAspect="1"/>
          </p:cNvPicPr>
          <p:nvPr/>
        </p:nvPicPr>
        <p:blipFill>
          <a:blip r:embed="rId3"/>
          <a:stretch>
            <a:fillRect/>
          </a:stretch>
        </p:blipFill>
        <p:spPr>
          <a:xfrm>
            <a:off x="4637965" y="1292613"/>
            <a:ext cx="4987062" cy="3126497"/>
          </a:xfrm>
          <a:prstGeom prst="rect">
            <a:avLst/>
          </a:prstGeom>
        </p:spPr>
      </p:pic>
      <p:sp>
        <p:nvSpPr>
          <p:cNvPr id="6" name="Textfeld 5">
            <a:extLst>
              <a:ext uri="{FF2B5EF4-FFF2-40B4-BE49-F238E27FC236}">
                <a16:creationId xmlns:a16="http://schemas.microsoft.com/office/drawing/2014/main" id="{62CFE2C4-75BD-BD7B-7E1F-2FF73C6AE793}"/>
              </a:ext>
            </a:extLst>
          </p:cNvPr>
          <p:cNvSpPr txBox="1"/>
          <p:nvPr/>
        </p:nvSpPr>
        <p:spPr>
          <a:xfrm>
            <a:off x="565012" y="4824155"/>
            <a:ext cx="8438438" cy="707886"/>
          </a:xfrm>
          <a:prstGeom prst="rect">
            <a:avLst/>
          </a:prstGeom>
          <a:noFill/>
        </p:spPr>
        <p:txBody>
          <a:bodyPr wrap="square" rtlCol="0">
            <a:spAutoFit/>
          </a:bodyPr>
          <a:lstStyle/>
          <a:p>
            <a:pPr algn="ctr"/>
            <a:r>
              <a:rPr lang="de-DE" sz="2000" b="1" dirty="0">
                <a:solidFill>
                  <a:srgbClr val="000099"/>
                </a:solidFill>
              </a:rPr>
              <a:t>Vorgabe bis 2050: </a:t>
            </a:r>
            <a:r>
              <a:rPr lang="de-DE" sz="20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Einsparung von 1/3 des Endenergieverbrauchs im privaten Bereich in Deutschland, also bei Haushalten und Individualverkehr.</a:t>
            </a:r>
            <a:endParaRPr lang="de-DE" sz="2000" b="1" dirty="0">
              <a:solidFill>
                <a:srgbClr val="000099"/>
              </a:solidFill>
            </a:endParaRPr>
          </a:p>
        </p:txBody>
      </p:sp>
    </p:spTree>
    <p:extLst>
      <p:ext uri="{BB962C8B-B14F-4D97-AF65-F5344CB8AC3E}">
        <p14:creationId xmlns:p14="http://schemas.microsoft.com/office/powerpoint/2010/main" val="36742243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D001DC39-0C6E-2B6B-35EC-AC0FE699DD74}"/>
              </a:ext>
            </a:extLst>
          </p:cNvPr>
          <p:cNvSpPr/>
          <p:nvPr/>
        </p:nvSpPr>
        <p:spPr>
          <a:xfrm>
            <a:off x="1037565" y="683695"/>
            <a:ext cx="7830870" cy="4770530"/>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07000"/>
              </a:lnSpc>
              <a:spcAft>
                <a:spcPts val="800"/>
              </a:spcAft>
            </a:pPr>
            <a:r>
              <a:rPr lang="de-DE" sz="2400" b="1" dirty="0">
                <a:effectLst/>
                <a:latin typeface="Calibri" panose="020F0502020204030204" pitchFamily="34" charset="0"/>
                <a:ea typeface="Calibri" panose="020F0502020204030204" pitchFamily="34" charset="0"/>
                <a:cs typeface="Times New Roman" panose="02020603050405020304" pitchFamily="18" charset="0"/>
              </a:rPr>
              <a:t>Artikel 15 Grundgesetz</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504000" indent="-457200">
              <a:buFont typeface="+mj-lt"/>
              <a:buAutoNum type="arabicParenBoth"/>
            </a:pPr>
            <a:r>
              <a:rPr lang="de-DE" sz="2000" dirty="0">
                <a:effectLst/>
                <a:latin typeface="Calibri" panose="020F0502020204030204" pitchFamily="34" charset="0"/>
                <a:ea typeface="Calibri" panose="020F0502020204030204" pitchFamily="34" charset="0"/>
                <a:cs typeface="Times New Roman" panose="02020603050405020304" pitchFamily="18" charset="0"/>
              </a:rPr>
              <a:t>Grund und Boden, Naturschätze und Produktionsmittel können zum Zwecke der Vergesellschaftung durch ein Gesetz, das Art und Ausmaß der Entschädigung regelt, in Gemeineigentum oder in andere Formen der Gemeinwirtschaft überführt werden. Für die Entschädigung gilt Artikel 14 Abs. 3 Satz 3 und 4 entsprechend.</a:t>
            </a:r>
          </a:p>
          <a:p>
            <a:pPr marL="504000" indent="-457200">
              <a:spcBef>
                <a:spcPts val="1800"/>
              </a:spcBef>
              <a:buFont typeface="+mj-lt"/>
              <a:buAutoNum type="arabicParenBoth"/>
            </a:pPr>
            <a:r>
              <a:rPr lang="de-DE" sz="2000" b="1" dirty="0">
                <a:solidFill>
                  <a:srgbClr val="FFFF99"/>
                </a:solidFill>
                <a:latin typeface="Calibri" panose="020F0502020204030204" pitchFamily="34" charset="0"/>
                <a:cs typeface="Calibri" panose="020F0502020204030204" pitchFamily="34" charset="0"/>
              </a:rPr>
              <a:t>Energie wird allen im Inland lebenden Menschen zur Deckung ihres Grundbedarfs unter der Aufsicht des Staates ohne Entgelt zur Verfügung gestellt. Jede Verwendung von Energie ist zu erklären. Die Energiemenge des Grundbedarfs und die Wirkung der Erklärung regelt ein Gesetz.</a:t>
            </a:r>
          </a:p>
        </p:txBody>
      </p:sp>
      <p:sp>
        <p:nvSpPr>
          <p:cNvPr id="5" name="Textfeld 4">
            <a:extLst>
              <a:ext uri="{FF2B5EF4-FFF2-40B4-BE49-F238E27FC236}">
                <a16:creationId xmlns:a16="http://schemas.microsoft.com/office/drawing/2014/main" id="{F8FB9245-F1AF-9B4F-FB31-EE13AFE14151}"/>
              </a:ext>
            </a:extLst>
          </p:cNvPr>
          <p:cNvSpPr txBox="1"/>
          <p:nvPr/>
        </p:nvSpPr>
        <p:spPr>
          <a:xfrm>
            <a:off x="2450703" y="5679250"/>
            <a:ext cx="5004593" cy="400110"/>
          </a:xfrm>
          <a:prstGeom prst="rect">
            <a:avLst/>
          </a:prstGeom>
          <a:noFill/>
        </p:spPr>
        <p:txBody>
          <a:bodyPr wrap="square" rtlCol="0">
            <a:spAutoFit/>
          </a:bodyPr>
          <a:lstStyle/>
          <a:p>
            <a:pPr algn="ctr"/>
            <a:r>
              <a:rPr lang="de-DE" sz="2000" b="1" dirty="0">
                <a:solidFill>
                  <a:srgbClr val="000099"/>
                </a:solidFill>
              </a:rPr>
              <a:t>Vorschlag des Verfassers</a:t>
            </a:r>
          </a:p>
        </p:txBody>
      </p:sp>
    </p:spTree>
    <p:extLst>
      <p:ext uri="{BB962C8B-B14F-4D97-AF65-F5344CB8AC3E}">
        <p14:creationId xmlns:p14="http://schemas.microsoft.com/office/powerpoint/2010/main" val="24388075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AEBB7FA-8CE1-D2CF-82DF-4CBFCDED62B9}"/>
              </a:ext>
            </a:extLst>
          </p:cNvPr>
          <p:cNvSpPr txBox="1"/>
          <p:nvPr/>
        </p:nvSpPr>
        <p:spPr>
          <a:xfrm>
            <a:off x="2450703" y="5679250"/>
            <a:ext cx="5004593" cy="707886"/>
          </a:xfrm>
          <a:prstGeom prst="rect">
            <a:avLst/>
          </a:prstGeom>
          <a:noFill/>
        </p:spPr>
        <p:txBody>
          <a:bodyPr wrap="square" rtlCol="0">
            <a:spAutoFit/>
          </a:bodyPr>
          <a:lstStyle/>
          <a:p>
            <a:pPr algn="ctr"/>
            <a:r>
              <a:rPr lang="de-DE" sz="2000" b="1" dirty="0">
                <a:solidFill>
                  <a:srgbClr val="000099"/>
                </a:solidFill>
              </a:rPr>
              <a:t>Progressive Besteuerung der Verwendung von Energie</a:t>
            </a:r>
          </a:p>
        </p:txBody>
      </p:sp>
      <p:sp>
        <p:nvSpPr>
          <p:cNvPr id="5" name="Textfeld 4">
            <a:extLst>
              <a:ext uri="{FF2B5EF4-FFF2-40B4-BE49-F238E27FC236}">
                <a16:creationId xmlns:a16="http://schemas.microsoft.com/office/drawing/2014/main" id="{E4A9FA50-F611-2097-45C0-8D72393BE23E}"/>
              </a:ext>
            </a:extLst>
          </p:cNvPr>
          <p:cNvSpPr txBox="1"/>
          <p:nvPr/>
        </p:nvSpPr>
        <p:spPr>
          <a:xfrm>
            <a:off x="362490" y="188640"/>
            <a:ext cx="3330370" cy="400110"/>
          </a:xfrm>
          <a:prstGeom prst="rect">
            <a:avLst/>
          </a:prstGeom>
          <a:noFill/>
        </p:spPr>
        <p:txBody>
          <a:bodyPr wrap="square" rtlCol="0">
            <a:spAutoFit/>
          </a:bodyPr>
          <a:lstStyle/>
          <a:p>
            <a:pPr algn="ctr"/>
            <a:r>
              <a:rPr lang="de-DE" sz="2000" dirty="0">
                <a:solidFill>
                  <a:srgbClr val="000099"/>
                </a:solidFill>
              </a:rPr>
              <a:t>Ergänzung 29. Juni 2025</a:t>
            </a:r>
          </a:p>
        </p:txBody>
      </p:sp>
      <p:pic>
        <p:nvPicPr>
          <p:cNvPr id="7" name="Grafik 6">
            <a:extLst>
              <a:ext uri="{FF2B5EF4-FFF2-40B4-BE49-F238E27FC236}">
                <a16:creationId xmlns:a16="http://schemas.microsoft.com/office/drawing/2014/main" id="{FB8FF29C-0749-E378-3782-31B2E92CD6CA}"/>
              </a:ext>
            </a:extLst>
          </p:cNvPr>
          <p:cNvPicPr>
            <a:picLocks noChangeAspect="1"/>
          </p:cNvPicPr>
          <p:nvPr/>
        </p:nvPicPr>
        <p:blipFill>
          <a:blip r:embed="rId2"/>
          <a:stretch>
            <a:fillRect/>
          </a:stretch>
        </p:blipFill>
        <p:spPr>
          <a:xfrm>
            <a:off x="1359254" y="728700"/>
            <a:ext cx="7187492" cy="4785573"/>
          </a:xfrm>
          <a:prstGeom prst="rect">
            <a:avLst/>
          </a:prstGeom>
        </p:spPr>
      </p:pic>
    </p:spTree>
    <p:extLst>
      <p:ext uri="{BB962C8B-B14F-4D97-AF65-F5344CB8AC3E}">
        <p14:creationId xmlns:p14="http://schemas.microsoft.com/office/powerpoint/2010/main" val="2564745323"/>
      </p:ext>
    </p:extLst>
  </p:cSld>
  <p:clrMapOvr>
    <a:masterClrMapping/>
  </p:clrMapOvr>
  <p:transition>
    <p:fade/>
  </p:transition>
</p:sld>
</file>

<file path=ppt/theme/theme1.xml><?xml version="1.0" encoding="utf-8"?>
<a:theme xmlns:a="http://schemas.openxmlformats.org/drawingml/2006/main" name="Standarddesign">
  <a:themeElements>
    <a:clrScheme name="Standarddesig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1C1C1C"/>
      </a:hlink>
      <a:folHlink>
        <a:srgbClr val="333333"/>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tandard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clrMap bg1="lt1" tx1="dk1" bg2="lt2" tx2="dk2" accent1="accent1" accent2="accent2" accent3="accent3" accent4="accent4" accent5="accent5" accent6="accent6" hlink="hlink" folHlink="folHlink"/>
    </a:extraClrScheme>
    <a:extraClrScheme>
      <a:clrScheme name="Standarddesign 10">
        <a:dk1>
          <a:srgbClr val="000000"/>
        </a:dk1>
        <a:lt1>
          <a:srgbClr val="333333"/>
        </a:lt1>
        <a:dk2>
          <a:srgbClr val="000000"/>
        </a:dk2>
        <a:lt2>
          <a:srgbClr val="808080"/>
        </a:lt2>
        <a:accent1>
          <a:srgbClr val="00CC99"/>
        </a:accent1>
        <a:accent2>
          <a:srgbClr val="3333CC"/>
        </a:accent2>
        <a:accent3>
          <a:srgbClr val="ADADAD"/>
        </a:accent3>
        <a:accent4>
          <a:srgbClr val="000000"/>
        </a:accent4>
        <a:accent5>
          <a:srgbClr val="AAE2CA"/>
        </a:accent5>
        <a:accent6>
          <a:srgbClr val="2D2DB9"/>
        </a:accent6>
        <a:hlink>
          <a:srgbClr val="1C1C1C"/>
        </a:hlink>
        <a:folHlink>
          <a:srgbClr val="333333"/>
        </a:folHlink>
      </a:clrScheme>
      <a:clrMap bg1="lt1" tx1="dk1" bg2="lt2" tx2="dk2" accent1="accent1" accent2="accent2" accent3="accent3" accent4="accent4" accent5="accent5" accent6="accent6" hlink="hlink" folHlink="folHlink"/>
    </a:extraClrScheme>
    <a:extraClrScheme>
      <a:clrScheme name="Standarddesig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1C1C1C"/>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304</Words>
  <Application>Microsoft Office PowerPoint</Application>
  <PresentationFormat>A4-Papier (210 x 297 mm)</PresentationFormat>
  <Paragraphs>45</Paragraphs>
  <Slides>10</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10</vt:i4>
      </vt:variant>
    </vt:vector>
  </HeadingPairs>
  <TitlesOfParts>
    <vt:vector size="13" baseType="lpstr">
      <vt:lpstr>Arial</vt:lpstr>
      <vt:lpstr>Calibri</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DD</dc:creator>
  <cp:lastModifiedBy>Wolfgang Send</cp:lastModifiedBy>
  <cp:revision>943</cp:revision>
  <cp:lastPrinted>2004-02-03T08:35:42Z</cp:lastPrinted>
  <dcterms:created xsi:type="dcterms:W3CDTF">2003-10-01T09:44:24Z</dcterms:created>
  <dcterms:modified xsi:type="dcterms:W3CDTF">2025-06-29T14:42:37Z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kt">
    <vt:lpwstr>DLR allgemein</vt:lpwstr>
  </property>
</Properties>
</file>